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3" r:id="rId7"/>
    <p:sldId id="265" r:id="rId8"/>
    <p:sldId id="266" r:id="rId9"/>
    <p:sldId id="264" r:id="rId10"/>
    <p:sldId id="267" r:id="rId11"/>
    <p:sldId id="269" r:id="rId12"/>
    <p:sldId id="268" r:id="rId13"/>
    <p:sldId id="271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26" autoAdjust="0"/>
    <p:restoredTop sz="94660"/>
  </p:normalViewPr>
  <p:slideViewPr>
    <p:cSldViewPr snapToGrid="0">
      <p:cViewPr varScale="1">
        <p:scale>
          <a:sx n="74" d="100"/>
          <a:sy n="74" d="100"/>
        </p:scale>
        <p:origin x="414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sv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media/media1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7/11/2019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EE1EB-071B-4FE0-ACD9-C5B96FE153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Introducing </a:t>
            </a:r>
            <a:r>
              <a:rPr lang="en-GB" dirty="0">
                <a:solidFill>
                  <a:srgbClr val="FFFF00"/>
                </a:solidFill>
              </a:rPr>
              <a:t>HAIKO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E5EEB8-CDB2-47F3-BF38-C80815A91E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Dynamics 365 </a:t>
            </a:r>
            <a:r>
              <a:rPr lang="en-GB" dirty="0">
                <a:solidFill>
                  <a:srgbClr val="FFFF00"/>
                </a:solidFill>
              </a:rPr>
              <a:t>Mobile Digital Transformation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5" name="VideoAudioFadeOut">
            <a:hlinkClick r:id="" action="ppaction://media"/>
            <a:extLst>
              <a:ext uri="{FF2B5EF4-FFF2-40B4-BE49-F238E27FC236}">
                <a16:creationId xmlns:a16="http://schemas.microsoft.com/office/drawing/2014/main" id="{4530E081-02CA-440E-BF9B-B0B54628B8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8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9D9E8-1E41-4F83-8690-6AB3A463E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D843F-133F-4693-AEF6-436EDFDC5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dirty="0">
                <a:solidFill>
                  <a:schemeClr val="tx1">
                    <a:lumMod val="85000"/>
                  </a:schemeClr>
                </a:solidFill>
              </a:rPr>
              <a:t>Build your app using </a:t>
            </a:r>
            <a:r>
              <a:rPr lang="en-GB" dirty="0" err="1">
                <a:solidFill>
                  <a:srgbClr val="FFFF00"/>
                </a:solidFill>
              </a:rPr>
              <a:t>Haiko’s</a:t>
            </a:r>
            <a:r>
              <a:rPr lang="en-GB" dirty="0">
                <a:solidFill>
                  <a:srgbClr val="FFFF00"/>
                </a:solidFill>
              </a:rPr>
              <a:t> </a:t>
            </a:r>
            <a:r>
              <a:rPr lang="en-GB" dirty="0">
                <a:solidFill>
                  <a:schemeClr val="tx1">
                    <a:lumMod val="85000"/>
                  </a:schemeClr>
                </a:solidFill>
              </a:rPr>
              <a:t>exclusively</a:t>
            </a:r>
            <a:r>
              <a:rPr lang="en-GB" dirty="0">
                <a:solidFill>
                  <a:srgbClr val="FFFF00"/>
                </a:solidFill>
              </a:rPr>
              <a:t> no-code </a:t>
            </a:r>
            <a:r>
              <a:rPr lang="en-GB" dirty="0"/>
              <a:t>configuration in </a:t>
            </a:r>
            <a:r>
              <a:rPr lang="en-GB" dirty="0">
                <a:solidFill>
                  <a:srgbClr val="FFFF00"/>
                </a:solidFill>
              </a:rPr>
              <a:t>dynamics</a:t>
            </a:r>
            <a:r>
              <a:rPr lang="en-GB" dirty="0"/>
              <a:t> 365</a:t>
            </a:r>
          </a:p>
          <a:p>
            <a:pPr marL="0" indent="0">
              <a:buNone/>
            </a:pPr>
            <a:r>
              <a:rPr lang="en-GB" dirty="0"/>
              <a:t>Add </a:t>
            </a:r>
            <a:r>
              <a:rPr lang="en-GB" dirty="0">
                <a:solidFill>
                  <a:srgbClr val="FFFF00"/>
                </a:solidFill>
              </a:rPr>
              <a:t>pages</a:t>
            </a:r>
            <a:r>
              <a:rPr lang="en-GB" dirty="0"/>
              <a:t>, configure </a:t>
            </a:r>
            <a:r>
              <a:rPr lang="en-GB" dirty="0">
                <a:solidFill>
                  <a:srgbClr val="FFFF00"/>
                </a:solidFill>
              </a:rPr>
              <a:t>forms</a:t>
            </a:r>
            <a:r>
              <a:rPr lang="en-GB" dirty="0"/>
              <a:t> with </a:t>
            </a:r>
            <a:r>
              <a:rPr lang="en-GB" dirty="0">
                <a:solidFill>
                  <a:srgbClr val="FFFF00"/>
                </a:solidFill>
              </a:rPr>
              <a:t>validation,</a:t>
            </a:r>
            <a:r>
              <a:rPr lang="en-GB" dirty="0"/>
              <a:t> and customize the walkthrough </a:t>
            </a:r>
            <a:r>
              <a:rPr lang="en-GB" dirty="0">
                <a:solidFill>
                  <a:srgbClr val="FFFF00"/>
                </a:solidFill>
              </a:rPr>
              <a:t>intro</a:t>
            </a:r>
          </a:p>
        </p:txBody>
      </p:sp>
      <p:pic>
        <p:nvPicPr>
          <p:cNvPr id="7172" name="Picture 4" descr="Image result for dynamics 365 no background">
            <a:extLst>
              <a:ext uri="{FF2B5EF4-FFF2-40B4-BE49-F238E27FC236}">
                <a16:creationId xmlns:a16="http://schemas.microsoft.com/office/drawing/2014/main" id="{8FE7AE95-10F5-4B37-94A4-FC7428072C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30994" y="2023986"/>
            <a:ext cx="6916633" cy="2489987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2" descr="https://uk-api.asm.skype.com/v1/objects/0-suk-d1-66eafd7e95704453a67dcc1d542aad71/views/imgpsh_mobile_save">
            <a:extLst>
              <a:ext uri="{FF2B5EF4-FFF2-40B4-BE49-F238E27FC236}">
                <a16:creationId xmlns:a16="http://schemas.microsoft.com/office/drawing/2014/main" id="{2410A7C3-E09D-44D7-A881-4E7105FA92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49725" y="0"/>
            <a:ext cx="38909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060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000">
        <p:fade/>
      </p:transition>
    </mc:Choice>
    <mc:Fallback xmlns="">
      <p:transition spd="med" advTm="900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9D9E8-1E41-4F83-8690-6AB3A463E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800" dirty="0">
              <a:solidFill>
                <a:schemeClr val="tx1">
                  <a:lumMod val="85000"/>
                </a:schemeClr>
              </a:solidFill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D843F-133F-4693-AEF6-436EDFDC5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1800" dirty="0"/>
              <a:t>Use </a:t>
            </a:r>
            <a:r>
              <a:rPr lang="en-US" sz="1800" dirty="0" err="1">
                <a:solidFill>
                  <a:srgbClr val="FFFF00"/>
                </a:solidFill>
              </a:rPr>
              <a:t>Haiko</a:t>
            </a:r>
            <a:r>
              <a:rPr lang="en-US" sz="1800" dirty="0"/>
              <a:t> to integrate your app with the </a:t>
            </a:r>
            <a:r>
              <a:rPr lang="en-US" sz="1800" dirty="0">
                <a:solidFill>
                  <a:srgbClr val="FFFF00"/>
                </a:solidFill>
              </a:rPr>
              <a:t>Microsoft azure 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cloud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Transform your business with the power of </a:t>
            </a:r>
            <a:r>
              <a:rPr lang="en-US" sz="1800" dirty="0">
                <a:solidFill>
                  <a:srgbClr val="FFFF00"/>
                </a:solidFill>
              </a:rPr>
              <a:t>logic apps</a:t>
            </a:r>
          </a:p>
          <a:p>
            <a:pPr marL="0" indent="0">
              <a:buNone/>
            </a:pPr>
            <a:r>
              <a:rPr lang="en-GB" sz="1800" dirty="0">
                <a:solidFill>
                  <a:schemeClr val="tx1">
                    <a:lumMod val="85000"/>
                  </a:schemeClr>
                </a:solidFill>
              </a:rPr>
              <a:t>A</a:t>
            </a:r>
            <a:r>
              <a:rPr lang="en-US" sz="1800" dirty="0" err="1">
                <a:solidFill>
                  <a:schemeClr val="tx1">
                    <a:lumMod val="85000"/>
                  </a:schemeClr>
                </a:solidFill>
              </a:rPr>
              <a:t>ll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</a:rPr>
              <a:t> no-code</a:t>
            </a:r>
          </a:p>
        </p:txBody>
      </p:sp>
      <p:sp>
        <p:nvSpPr>
          <p:cNvPr id="4" name="AutoShape 2" descr="https://uk-api.asm.skype.com/v1/objects/0-suk-d1-66eafd7e95704453a67dcc1d542aad71/views/imgpsh_mobile_save">
            <a:extLst>
              <a:ext uri="{FF2B5EF4-FFF2-40B4-BE49-F238E27FC236}">
                <a16:creationId xmlns:a16="http://schemas.microsoft.com/office/drawing/2014/main" id="{2410A7C3-E09D-44D7-A881-4E7105FA92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49725" y="0"/>
            <a:ext cx="38909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44" name="Picture 4" descr="Image result for mobile app azure logic app">
            <a:extLst>
              <a:ext uri="{FF2B5EF4-FFF2-40B4-BE49-F238E27FC236}">
                <a16:creationId xmlns:a16="http://schemas.microsoft.com/office/drawing/2014/main" id="{4D3B9080-534A-4B42-ACA5-153634202D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8008" y="1595105"/>
            <a:ext cx="6645360" cy="3667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8168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000">
        <p:fade/>
      </p:transition>
    </mc:Choice>
    <mc:Fallback xmlns="">
      <p:transition spd="med" advTm="70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EE1EB-071B-4FE0-ACD9-C5B96FE153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>
                <a:solidFill>
                  <a:srgbClr val="FFFF00"/>
                </a:solidFill>
              </a:rPr>
              <a:t>HAIKO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E5EEB8-CDB2-47F3-BF38-C80815A91E1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>
                <a:solidFill>
                  <a:srgbClr val="FFFF00"/>
                </a:solidFill>
              </a:rPr>
              <a:t>Mobile Digital Transformation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018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4000">
        <p14:flythrough/>
      </p:transition>
    </mc:Choice>
    <mc:Fallback xmlns="">
      <p:transition spd="slow" advTm="400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08750-10A2-498C-A7ED-99329F2DD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>
                <a:solidFill>
                  <a:schemeClr val="tx1">
                    <a:lumMod val="85000"/>
                  </a:schemeClr>
                </a:solidFill>
              </a:rPr>
              <a:t>Visit</a:t>
            </a:r>
            <a:r>
              <a:rPr lang="en-US" sz="2800" dirty="0"/>
              <a:t> us at</a:t>
            </a:r>
          </a:p>
        </p:txBody>
      </p:sp>
      <p:pic>
        <p:nvPicPr>
          <p:cNvPr id="8" name="Graphic 7" descr="Globe">
            <a:extLst>
              <a:ext uri="{FF2B5EF4-FFF2-40B4-BE49-F238E27FC236}">
                <a16:creationId xmlns:a16="http://schemas.microsoft.com/office/drawing/2014/main" id="{FF4853BE-C36D-402C-80DC-BBB9AE05E9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65437" y="645106"/>
            <a:ext cx="5247747" cy="52477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2C20B14-C8AA-49BD-89F8-DBFBDC0770EF}"/>
              </a:ext>
            </a:extLst>
          </p:cNvPr>
          <p:cNvSpPr txBox="1"/>
          <p:nvPr/>
        </p:nvSpPr>
        <p:spPr>
          <a:xfrm>
            <a:off x="643192" y="1748481"/>
            <a:ext cx="47116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rgbClr val="FFFF00"/>
                </a:solidFill>
              </a:rPr>
              <a:t>www.haiko-app.com</a:t>
            </a:r>
            <a:endParaRPr lang="en-US" sz="32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416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Tm="9000"/>
    </mc:Choice>
    <mc:Fallback xmlns="">
      <p:transition spd="slow" advTm="9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7349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00">
        <p:fade/>
      </p:transition>
    </mc:Choice>
    <mc:Fallback xmlns="">
      <p:transition spd="med" advTm="5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9C9B7-9371-4D47-8A71-C08979AF4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7558A-3445-46EE-BCF6-0A52EC197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1800" dirty="0"/>
              <a:t>Your </a:t>
            </a:r>
            <a:r>
              <a:rPr lang="en-GB" sz="1800" dirty="0">
                <a:solidFill>
                  <a:srgbClr val="FFFF00"/>
                </a:solidFill>
              </a:rPr>
              <a:t>customer</a:t>
            </a:r>
            <a:r>
              <a:rPr lang="en-GB" sz="1800" dirty="0"/>
              <a:t> and business </a:t>
            </a:r>
            <a:r>
              <a:rPr lang="en-GB" sz="1800" dirty="0">
                <a:solidFill>
                  <a:srgbClr val="FFFF00"/>
                </a:solidFill>
              </a:rPr>
              <a:t>data</a:t>
            </a:r>
            <a:r>
              <a:rPr lang="en-GB" sz="1800" dirty="0"/>
              <a:t> is stored and managed in Dynamics </a:t>
            </a:r>
            <a:r>
              <a:rPr lang="en-GB" sz="1800" dirty="0">
                <a:solidFill>
                  <a:srgbClr val="FFFF00"/>
                </a:solidFill>
              </a:rPr>
              <a:t>365</a:t>
            </a:r>
            <a:r>
              <a:rPr lang="en-GB" sz="1800" dirty="0"/>
              <a:t>. Customers call to raise support tickets, enquire about </a:t>
            </a:r>
            <a:r>
              <a:rPr lang="en-GB" sz="1800" dirty="0">
                <a:solidFill>
                  <a:srgbClr val="FFFF00"/>
                </a:solidFill>
              </a:rPr>
              <a:t>services</a:t>
            </a:r>
            <a:r>
              <a:rPr lang="en-GB" sz="1800" dirty="0"/>
              <a:t> and update details</a:t>
            </a:r>
            <a:endParaRPr lang="en-US" sz="1800" dirty="0"/>
          </a:p>
        </p:txBody>
      </p:sp>
      <p:pic>
        <p:nvPicPr>
          <p:cNvPr id="5122" name="Picture 2" descr="Image result for customer data">
            <a:extLst>
              <a:ext uri="{FF2B5EF4-FFF2-40B4-BE49-F238E27FC236}">
                <a16:creationId xmlns:a16="http://schemas.microsoft.com/office/drawing/2014/main" id="{FE6C32D4-3724-457C-9BEC-BD30CF770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30994" y="969199"/>
            <a:ext cx="6916633" cy="4599560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843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200">
        <p:fade/>
      </p:transition>
    </mc:Choice>
    <mc:Fallback xmlns="">
      <p:transition spd="med" advTm="720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9C9B7-9371-4D47-8A71-C08979AF4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561" y="609600"/>
            <a:ext cx="4716462" cy="190500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7558A-3445-46EE-BCF6-0A52EC1972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6561" y="2666999"/>
            <a:ext cx="4716462" cy="31242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Customers today expect any-time, </a:t>
            </a:r>
            <a:r>
              <a:rPr lang="en-GB" dirty="0">
                <a:solidFill>
                  <a:srgbClr val="FFFF00"/>
                </a:solidFill>
              </a:rPr>
              <a:t>instant access</a:t>
            </a:r>
            <a:r>
              <a:rPr lang="en-GB" dirty="0"/>
              <a:t>. this year </a:t>
            </a:r>
            <a:r>
              <a:rPr lang="en-GB" dirty="0">
                <a:solidFill>
                  <a:srgbClr val="FFFF00"/>
                </a:solidFill>
              </a:rPr>
              <a:t>85% </a:t>
            </a:r>
            <a:r>
              <a:rPr lang="en-GB" dirty="0"/>
              <a:t>of time spent on amazon was via their </a:t>
            </a:r>
            <a:r>
              <a:rPr lang="en-GB" dirty="0">
                <a:solidFill>
                  <a:srgbClr val="FFFF00"/>
                </a:solidFill>
              </a:rPr>
              <a:t>app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2C8C8ED6-A932-44F5-83A5-5793DDA44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1" y="0"/>
            <a:ext cx="6096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C182811E-FB7E-4C44-8776-8FBD8D9AA4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85061" y="160868"/>
            <a:ext cx="1846073" cy="27788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44658732-4596-4018-974F-676F1F66D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6867" y="4071410"/>
            <a:ext cx="1898121" cy="264451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 descr="Image result for digital transformation">
            <a:extLst>
              <a:ext uri="{FF2B5EF4-FFF2-40B4-BE49-F238E27FC236}">
                <a16:creationId xmlns:a16="http://schemas.microsoft.com/office/drawing/2014/main" id="{4B7B5B77-1382-4863-AD63-DB1E46E4BB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78" r="3" b="3"/>
          <a:stretch/>
        </p:blipFill>
        <p:spPr bwMode="auto">
          <a:xfrm>
            <a:off x="8314455" y="3100590"/>
            <a:ext cx="3716680" cy="3615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Image result for no waiting">
            <a:extLst>
              <a:ext uri="{FF2B5EF4-FFF2-40B4-BE49-F238E27FC236}">
                <a16:creationId xmlns:a16="http://schemas.microsoft.com/office/drawing/2014/main" id="{EB783A89-569F-4E63-AABA-4A6196B7F8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611" b="3"/>
          <a:stretch/>
        </p:blipFill>
        <p:spPr bwMode="auto">
          <a:xfrm>
            <a:off x="6256867" y="160867"/>
            <a:ext cx="3767328" cy="3747805"/>
          </a:xfrm>
          <a:custGeom>
            <a:avLst/>
            <a:gdLst>
              <a:gd name="connsiteX0" fmla="*/ 0 w 3767328"/>
              <a:gd name="connsiteY0" fmla="*/ 0 h 3747805"/>
              <a:gd name="connsiteX1" fmla="*/ 3767328 w 3767328"/>
              <a:gd name="connsiteY1" fmla="*/ 0 h 3747805"/>
              <a:gd name="connsiteX2" fmla="*/ 3767328 w 3767328"/>
              <a:gd name="connsiteY2" fmla="*/ 2778856 h 3747805"/>
              <a:gd name="connsiteX3" fmla="*/ 1896721 w 3767328"/>
              <a:gd name="connsiteY3" fmla="*/ 2778856 h 3747805"/>
              <a:gd name="connsiteX4" fmla="*/ 1896721 w 3767328"/>
              <a:gd name="connsiteY4" fmla="*/ 3747805 h 3747805"/>
              <a:gd name="connsiteX5" fmla="*/ 0 w 3767328"/>
              <a:gd name="connsiteY5" fmla="*/ 3747805 h 3747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67328" h="3747805">
                <a:moveTo>
                  <a:pt x="0" y="0"/>
                </a:moveTo>
                <a:lnTo>
                  <a:pt x="3767328" y="0"/>
                </a:lnTo>
                <a:lnTo>
                  <a:pt x="3767328" y="2778856"/>
                </a:lnTo>
                <a:lnTo>
                  <a:pt x="1896721" y="2778856"/>
                </a:lnTo>
                <a:lnTo>
                  <a:pt x="1896721" y="3747805"/>
                </a:lnTo>
                <a:lnTo>
                  <a:pt x="0" y="374780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86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100">
        <p:fade/>
      </p:transition>
    </mc:Choice>
    <mc:Fallback xmlns="">
      <p:transition spd="med" advTm="71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4A5FDD-AD4E-402E-A992-06DA116BA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091569-CCCD-46DC-9D62-472DFC1C1F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GB" sz="1800" dirty="0"/>
              <a:t>Mobile app development is costly. Apps of </a:t>
            </a:r>
            <a:r>
              <a:rPr lang="en-GB" sz="1800" dirty="0">
                <a:solidFill>
                  <a:srgbClr val="FFFF00"/>
                </a:solidFill>
              </a:rPr>
              <a:t>medium</a:t>
            </a:r>
            <a:r>
              <a:rPr lang="en-GB" sz="1800" dirty="0"/>
              <a:t> complexity often cost over </a:t>
            </a:r>
            <a:r>
              <a:rPr lang="en-GB" sz="1800" dirty="0">
                <a:solidFill>
                  <a:srgbClr val="FFFF00"/>
                </a:solidFill>
              </a:rPr>
              <a:t>£100,000 </a:t>
            </a:r>
            <a:r>
              <a:rPr lang="en-GB" sz="1800" dirty="0"/>
              <a:t>with </a:t>
            </a:r>
            <a:r>
              <a:rPr lang="en-GB" sz="1800" dirty="0">
                <a:solidFill>
                  <a:srgbClr val="FFFF00"/>
                </a:solidFill>
              </a:rPr>
              <a:t>ongoing</a:t>
            </a:r>
            <a:r>
              <a:rPr lang="en-GB" sz="1800" dirty="0"/>
              <a:t> maintenance costs of </a:t>
            </a:r>
            <a:r>
              <a:rPr lang="en-GB" sz="1800" dirty="0">
                <a:solidFill>
                  <a:srgbClr val="FFFF00"/>
                </a:solidFill>
              </a:rPr>
              <a:t>20% per annum</a:t>
            </a:r>
            <a:endParaRPr lang="en-US" sz="1800" dirty="0">
              <a:solidFill>
                <a:srgbClr val="FFFF00"/>
              </a:solidFill>
            </a:endParaRPr>
          </a:p>
        </p:txBody>
      </p:sp>
      <p:pic>
        <p:nvPicPr>
          <p:cNvPr id="9220" name="Picture 4" descr="Image result for development team">
            <a:extLst>
              <a:ext uri="{FF2B5EF4-FFF2-40B4-BE49-F238E27FC236}">
                <a16:creationId xmlns:a16="http://schemas.microsoft.com/office/drawing/2014/main" id="{73C4E8B6-E587-45DF-84D2-C7AE8F985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30994" y="1237219"/>
            <a:ext cx="6916633" cy="4063520"/>
          </a:xfrm>
          <a:prstGeom prst="roundRect">
            <a:avLst>
              <a:gd name="adj" fmla="val 3517"/>
            </a:avLst>
          </a:prstGeom>
          <a:noFill/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1819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000">
        <p:fade/>
      </p:transition>
    </mc:Choice>
    <mc:Fallback xmlns="">
      <p:transition spd="med" advTm="7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9D9E8-1E41-4F83-8690-6AB3A463E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endParaRPr lang="en-US" sz="4400" dirty="0">
              <a:solidFill>
                <a:srgbClr val="FFFF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D843F-133F-4693-AEF6-436EDFDC5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2800" dirty="0" err="1">
                <a:solidFill>
                  <a:srgbClr val="FFFF00"/>
                </a:solidFill>
              </a:rPr>
              <a:t>Haiko</a:t>
            </a:r>
            <a:r>
              <a:rPr lang="en-GB" sz="2800" dirty="0"/>
              <a:t> place </a:t>
            </a:r>
            <a:r>
              <a:rPr lang="en-GB" sz="2800" dirty="0">
                <a:solidFill>
                  <a:srgbClr val="FFFF00"/>
                </a:solidFill>
              </a:rPr>
              <a:t>digital mobile</a:t>
            </a:r>
            <a:r>
              <a:rPr lang="en-GB" sz="2800" dirty="0"/>
              <a:t> at the </a:t>
            </a:r>
            <a:r>
              <a:rPr lang="en-GB" sz="2800" b="1" dirty="0">
                <a:solidFill>
                  <a:srgbClr val="FFFF00"/>
                </a:solidFill>
              </a:rPr>
              <a:t>centre</a:t>
            </a:r>
            <a:r>
              <a:rPr lang="en-GB" sz="2800" dirty="0"/>
              <a:t> of your business</a:t>
            </a: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2F29A9-4DA3-4ADF-AD89-2993DA7AC2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27" r="16134" b="-1"/>
          <a:stretch/>
        </p:blipFill>
        <p:spPr>
          <a:xfrm>
            <a:off x="4630994" y="645106"/>
            <a:ext cx="6916633" cy="524774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80857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150">
        <p:fade/>
      </p:transition>
    </mc:Choice>
    <mc:Fallback xmlns="">
      <p:transition spd="med" advTm="415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Image result for custom mobile app">
            <a:extLst>
              <a:ext uri="{FF2B5EF4-FFF2-40B4-BE49-F238E27FC236}">
                <a16:creationId xmlns:a16="http://schemas.microsoft.com/office/drawing/2014/main" id="{ED2CFE28-FB9C-4FC1-80A9-15901F964D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37" b="229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D9D9E8-1E41-4F83-8690-6AB3A463E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endParaRPr lang="en-US" sz="4800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D843F-133F-4693-AEF6-436EDFDC5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1011" y="3886200"/>
            <a:ext cx="9251286" cy="1905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100" dirty="0">
                <a:solidFill>
                  <a:schemeClr val="tx1">
                    <a:lumMod val="85000"/>
                  </a:schemeClr>
                </a:solidFill>
              </a:rPr>
              <a:t>We give you a </a:t>
            </a:r>
            <a:r>
              <a:rPr lang="en-US" sz="2100" dirty="0">
                <a:solidFill>
                  <a:srgbClr val="FFFF00"/>
                </a:solidFill>
              </a:rPr>
              <a:t>branded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app available to install from the </a:t>
            </a:r>
            <a:r>
              <a:rPr lang="en-US" sz="2100" dirty="0">
                <a:solidFill>
                  <a:srgbClr val="FFFF00"/>
                </a:solidFill>
              </a:rPr>
              <a:t>apple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and </a:t>
            </a:r>
            <a:r>
              <a:rPr lang="en-US" sz="2100" dirty="0">
                <a:solidFill>
                  <a:srgbClr val="FFFF00"/>
                </a:solidFill>
              </a:rPr>
              <a:t>android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stores</a:t>
            </a:r>
          </a:p>
          <a:p>
            <a:pPr marL="0" indent="0" algn="ctr">
              <a:buNone/>
            </a:pP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your company. your data. </a:t>
            </a:r>
            <a:r>
              <a:rPr lang="en-US" sz="2100" dirty="0">
                <a:solidFill>
                  <a:srgbClr val="FFFF00"/>
                </a:solidFill>
              </a:rPr>
              <a:t>your app</a:t>
            </a:r>
          </a:p>
          <a:p>
            <a:pPr marL="0" indent="0" algn="ctr">
              <a:buNone/>
            </a:pPr>
            <a:r>
              <a:rPr lang="en-GB" sz="2100" dirty="0">
                <a:solidFill>
                  <a:schemeClr val="tx1">
                    <a:lumMod val="85000"/>
                  </a:schemeClr>
                </a:solidFill>
              </a:rPr>
              <a:t>Powered by </a:t>
            </a:r>
            <a:r>
              <a:rPr lang="en-GB" sz="2100" dirty="0" err="1">
                <a:solidFill>
                  <a:srgbClr val="FFFF00"/>
                </a:solidFill>
              </a:rPr>
              <a:t>Haiko</a:t>
            </a:r>
            <a:endParaRPr lang="en-US" sz="21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899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00">
        <p:fade/>
      </p:transition>
    </mc:Choice>
    <mc:Fallback xmlns="">
      <p:transition spd="med" advTm="6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9D9E8-1E41-4F83-8690-6AB3A463E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23" y="609600"/>
            <a:ext cx="4798142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endParaRPr lang="en-US" sz="4800" dirty="0">
              <a:solidFill>
                <a:srgbClr val="FFFF00"/>
              </a:solidFill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D843F-133F-4693-AEF6-436EDFDC5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323" y="4365523"/>
            <a:ext cx="4798140" cy="17930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With </a:t>
            </a:r>
            <a:r>
              <a:rPr lang="en-US" sz="2100" dirty="0">
                <a:solidFill>
                  <a:srgbClr val="FFFF00"/>
                </a:solidFill>
              </a:rPr>
              <a:t>your app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, customers can </a:t>
            </a:r>
            <a:r>
              <a:rPr lang="en-US" sz="2100" dirty="0">
                <a:solidFill>
                  <a:srgbClr val="FFFF00"/>
                </a:solidFill>
              </a:rPr>
              <a:t>submit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, update and monitor service-desk </a:t>
            </a:r>
            <a:r>
              <a:rPr lang="en-US" sz="2100" dirty="0">
                <a:solidFill>
                  <a:srgbClr val="FFFF00"/>
                </a:solidFill>
              </a:rPr>
              <a:t>cases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</a:t>
            </a:r>
          </a:p>
          <a:p>
            <a:pPr marL="0" indent="0">
              <a:buNone/>
            </a:pP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All </a:t>
            </a:r>
            <a:r>
              <a:rPr lang="en-US" sz="2100" dirty="0">
                <a:solidFill>
                  <a:srgbClr val="FFFF00"/>
                </a:solidFill>
              </a:rPr>
              <a:t>integrated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</a:t>
            </a:r>
            <a:r>
              <a:rPr lang="en-US" sz="2100" dirty="0">
                <a:solidFill>
                  <a:schemeClr val="tx1">
                    <a:lumMod val="85000"/>
                  </a:schemeClr>
                </a:solidFill>
              </a:rPr>
              <a:t>with</a:t>
            </a:r>
            <a:r>
              <a:rPr lang="en-US" sz="2100" dirty="0">
                <a:solidFill>
                  <a:srgbClr val="FFFF00"/>
                </a:solidFill>
              </a:rPr>
              <a:t> dynamics 365</a:t>
            </a:r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CF97056A-86EA-450D-95A6-F0B149D5C9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29350" y="620720"/>
            <a:ext cx="5506065" cy="5597200"/>
          </a:xfrm>
          <a:prstGeom prst="roundRect">
            <a:avLst>
              <a:gd name="adj" fmla="val 2601"/>
            </a:avLst>
          </a:prstGeom>
          <a:solidFill>
            <a:srgbClr val="FFFFFF"/>
          </a:solidFill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8D2D43-E708-4A0F-BCAC-A1184B7EC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058" y="790575"/>
            <a:ext cx="1471174" cy="314689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D78FF18-E04B-4EBD-9EC0-874AF6B69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41554" y="790575"/>
            <a:ext cx="2211006" cy="18001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320196-6D40-47AC-9BC0-7D3375E430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6678" y="4087968"/>
            <a:ext cx="2773672" cy="194764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29AE4D4-E1F6-4DA5-B89A-1F3D4B0E26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618" y="2741191"/>
            <a:ext cx="1540142" cy="3294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296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7000">
        <p:fade/>
      </p:transition>
    </mc:Choice>
    <mc:Fallback xmlns="">
      <p:transition spd="med" advClick="0" advTm="70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obile phone camera photo">
            <a:extLst>
              <a:ext uri="{FF2B5EF4-FFF2-40B4-BE49-F238E27FC236}">
                <a16:creationId xmlns:a16="http://schemas.microsoft.com/office/drawing/2014/main" id="{A5CBF768-6CA3-4CC3-BE3E-80381897F0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D9D9E8-1E41-4F83-8690-6AB3A463E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b="1" dirty="0">
                <a:solidFill>
                  <a:srgbClr val="FFFF00"/>
                </a:solidFill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reimagine</a:t>
            </a:r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D843F-133F-4693-AEF6-436EDFDC5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1012" y="3886200"/>
            <a:ext cx="8676222" cy="1905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100" dirty="0">
                <a:solidFill>
                  <a:schemeClr val="tx1">
                    <a:lumMod val="85000"/>
                  </a:schemeClr>
                </a:solidFill>
              </a:rPr>
              <a:t>Your </a:t>
            </a:r>
            <a:r>
              <a:rPr lang="en-US" sz="2100" dirty="0" err="1">
                <a:solidFill>
                  <a:srgbClr val="FFFF00"/>
                </a:solidFill>
              </a:rPr>
              <a:t>Haiko</a:t>
            </a:r>
            <a:r>
              <a:rPr lang="en-US" sz="2100" dirty="0">
                <a:solidFill>
                  <a:schemeClr val="tx1">
                    <a:lumMod val="85000"/>
                  </a:schemeClr>
                </a:solidFill>
              </a:rPr>
              <a:t>-powered app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allows customers to attach </a:t>
            </a:r>
            <a:r>
              <a:rPr lang="en-US" sz="2100" dirty="0">
                <a:solidFill>
                  <a:srgbClr val="FFFF00"/>
                </a:solidFill>
              </a:rPr>
              <a:t>photos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and </a:t>
            </a:r>
            <a:r>
              <a:rPr lang="en-US" sz="2100" dirty="0">
                <a:solidFill>
                  <a:srgbClr val="FFFF00"/>
                </a:solidFill>
              </a:rPr>
              <a:t>video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to cases and enquiries</a:t>
            </a:r>
          </a:p>
        </p:txBody>
      </p:sp>
    </p:spTree>
    <p:extLst>
      <p:ext uri="{BB962C8B-B14F-4D97-AF65-F5344CB8AC3E}">
        <p14:creationId xmlns:p14="http://schemas.microsoft.com/office/powerpoint/2010/main" val="341137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5000">
        <p14:ripple/>
      </p:transition>
    </mc:Choice>
    <mc:Fallback xmlns="">
      <p:transition spd="slow" advClick="0" advTm="5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9D9E8-1E41-4F83-8690-6AB3A463E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4424" y="847726"/>
            <a:ext cx="6150510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endParaRPr lang="en-US" sz="4800" dirty="0">
              <a:effectLst>
                <a:glow rad="38100">
                  <a:schemeClr val="bg1">
                    <a:lumMod val="65000"/>
                    <a:lumOff val="35000"/>
                    <a:alpha val="50000"/>
                  </a:scheme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D843F-133F-4693-AEF6-436EDFDC5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4424" y="4124325"/>
            <a:ext cx="6150510" cy="1905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Service desk </a:t>
            </a:r>
            <a:r>
              <a:rPr lang="en-US" sz="2100" dirty="0">
                <a:solidFill>
                  <a:srgbClr val="FFFF00"/>
                </a:solidFill>
              </a:rPr>
              <a:t>agents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can request information via </a:t>
            </a:r>
            <a:r>
              <a:rPr lang="en-US" sz="2100" dirty="0" err="1">
                <a:solidFill>
                  <a:srgbClr val="FFFF00"/>
                </a:solidFill>
              </a:rPr>
              <a:t>Haiko’s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familiar </a:t>
            </a:r>
            <a:r>
              <a:rPr lang="en-US" sz="2100" dirty="0">
                <a:solidFill>
                  <a:srgbClr val="FFFF00"/>
                </a:solidFill>
              </a:rPr>
              <a:t>chat</a:t>
            </a:r>
            <a:r>
              <a:rPr lang="en-US" sz="2100" dirty="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rPr>
              <a:t> interface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6882EB-0FE1-4249-85BC-4AC87F4663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12560"/>
          <a:stretch/>
        </p:blipFill>
        <p:spPr>
          <a:xfrm>
            <a:off x="7599131" y="863390"/>
            <a:ext cx="3416888" cy="521877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sp>
        <p:nvSpPr>
          <p:cNvPr id="4" name="AutoShape 2" descr="https://uk-api.asm.skype.com/v1/objects/0-suk-d1-66eafd7e95704453a67dcc1d542aad71/views/imgpsh_mobile_save">
            <a:extLst>
              <a:ext uri="{FF2B5EF4-FFF2-40B4-BE49-F238E27FC236}">
                <a16:creationId xmlns:a16="http://schemas.microsoft.com/office/drawing/2014/main" id="{2410A7C3-E09D-44D7-A881-4E7105FA92E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49725" y="0"/>
            <a:ext cx="38909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5150">
        <p:fade/>
      </p:transition>
    </mc:Choice>
    <mc:Fallback xmlns="">
      <p:transition spd="med" advTm="5150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95</TotalTime>
  <Words>218</Words>
  <Application>Microsoft Office PowerPoint</Application>
  <PresentationFormat>Widescreen</PresentationFormat>
  <Paragraphs>23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Century Gothic</vt:lpstr>
      <vt:lpstr>Mesh</vt:lpstr>
      <vt:lpstr>Introducing HAIKO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reimagine support</vt:lpstr>
      <vt:lpstr>PowerPoint Presentation</vt:lpstr>
      <vt:lpstr>PowerPoint Presentation</vt:lpstr>
      <vt:lpstr>PowerPoint Presentation</vt:lpstr>
      <vt:lpstr>HAIKO</vt:lpstr>
      <vt:lpstr>Visit us at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Introducing HAIKO</dc:title>
  <dc:creator>Mohammad Ghayouba</dc:creator>
  <cp:lastModifiedBy>Mohammad Ghayouba</cp:lastModifiedBy>
  <cp:revision>11</cp:revision>
  <dcterms:created xsi:type="dcterms:W3CDTF">2019-07-10T20:11:11Z</dcterms:created>
  <dcterms:modified xsi:type="dcterms:W3CDTF">2019-07-11T17:07:17Z</dcterms:modified>
</cp:coreProperties>
</file>